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383" r:id="rId3"/>
    <p:sldId id="382" r:id="rId4"/>
    <p:sldId id="385" r:id="rId5"/>
    <p:sldId id="384" r:id="rId6"/>
    <p:sldId id="372" r:id="rId7"/>
    <p:sldId id="386" r:id="rId8"/>
    <p:sldId id="387" r:id="rId9"/>
    <p:sldId id="389" r:id="rId10"/>
    <p:sldId id="388" r:id="rId11"/>
    <p:sldId id="394" r:id="rId12"/>
    <p:sldId id="395" r:id="rId13"/>
    <p:sldId id="396" r:id="rId14"/>
    <p:sldId id="390" r:id="rId15"/>
    <p:sldId id="391" r:id="rId16"/>
    <p:sldId id="392" r:id="rId17"/>
    <p:sldId id="397" r:id="rId18"/>
    <p:sldId id="398" r:id="rId19"/>
    <p:sldId id="393" r:id="rId20"/>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31"/>
    <p:restoredTop sz="94690"/>
  </p:normalViewPr>
  <p:slideViewPr>
    <p:cSldViewPr snapToGrid="0">
      <p:cViewPr varScale="1">
        <p:scale>
          <a:sx n="151" d="100"/>
          <a:sy n="151" d="100"/>
        </p:scale>
        <p:origin x="3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3</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268565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8</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7206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修論発表会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t>高エネルギー物理学研究室</a:t>
            </a:r>
            <a:endParaRPr kumimoji="1" lang="en-US" altLang="ja-ES" sz="3200" dirty="0"/>
          </a:p>
          <a:p>
            <a:r>
              <a:rPr kumimoji="1" lang="ja-ES" altLang="en-US" sz="3200" dirty="0"/>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41395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588798" y="1906564"/>
            <a:ext cx="5009119"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25809" y="2149865"/>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091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検出器アライメントの補正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185443" y="3103182"/>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611941" y="28915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113985" y="423496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38200" y="1127591"/>
            <a:ext cx="3026105"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416224" y="1527701"/>
            <a:ext cx="4193541" cy="3082858"/>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718060" y="4587416"/>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修論発表会</a:t>
            </a:r>
            <a:endParaRPr kumimoji="1" lang="ja-ES" altLang="en-US"/>
          </a:p>
        </p:txBody>
      </p:sp>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2</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3</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62128" y="1268866"/>
            <a:ext cx="1166774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宇宙の晴れ上がり以降、電子に散乱されずに進む光で我々が観測できる宇宙最古の光。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　　　　　→</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は宇宙初期の情報を含んでいる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30506776-D9FF-4005-2F8C-CEB5DD164E9A}"/>
                  </a:ext>
                </a:extLst>
              </p:cNvPr>
              <p:cNvSpPr txBox="1"/>
              <p:nvPr/>
            </p:nvSpPr>
            <p:spPr>
              <a:xfrm>
                <a:off x="3788663" y="2236302"/>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0" name="テキスト ボックス 9">
                <a:extLst>
                  <a:ext uri="{FF2B5EF4-FFF2-40B4-BE49-F238E27FC236}">
                    <a16:creationId xmlns:a16="http://schemas.microsoft.com/office/drawing/2014/main" id="{30506776-D9FF-4005-2F8C-CEB5DD164E9A}"/>
                  </a:ext>
                </a:extLst>
              </p:cNvPr>
              <p:cNvSpPr txBox="1">
                <a:spLocks noRot="1" noChangeAspect="1" noMove="1" noResize="1" noEditPoints="1" noAdjustHandles="1" noChangeArrowheads="1" noChangeShapeType="1" noTextEdit="1"/>
              </p:cNvSpPr>
              <p:nvPr/>
            </p:nvSpPr>
            <p:spPr>
              <a:xfrm>
                <a:off x="3788663" y="2236302"/>
                <a:ext cx="8223504" cy="1323439"/>
              </a:xfrm>
              <a:prstGeom prst="rect">
                <a:avLst/>
              </a:prstGeom>
              <a:blipFill>
                <a:blip r:embed="rId3"/>
                <a:stretch>
                  <a:fillRect l="-617" t="-3810" b="-6667"/>
                </a:stretch>
              </a:blipFill>
            </p:spPr>
            <p:txBody>
              <a:bodyPr/>
              <a:lstStyle/>
              <a:p>
                <a:r>
                  <a:rPr lang="ja-ES" altLang="en-US">
                    <a:noFill/>
                  </a:rPr>
                  <a:t> </a:t>
                </a:r>
              </a:p>
            </p:txBody>
          </p:sp>
        </mc:Fallback>
      </mc:AlternateContent>
      <p:grpSp>
        <p:nvGrpSpPr>
          <p:cNvPr id="13" name="グループ化 12">
            <a:extLst>
              <a:ext uri="{FF2B5EF4-FFF2-40B4-BE49-F238E27FC236}">
                <a16:creationId xmlns:a16="http://schemas.microsoft.com/office/drawing/2014/main" id="{4E47C558-8EA0-8939-CC98-80169DA3D659}"/>
              </a:ext>
            </a:extLst>
          </p:cNvPr>
          <p:cNvGrpSpPr/>
          <p:nvPr/>
        </p:nvGrpSpPr>
        <p:grpSpPr>
          <a:xfrm>
            <a:off x="515116" y="2112464"/>
            <a:ext cx="3123802" cy="1869264"/>
            <a:chOff x="515116" y="2112464"/>
            <a:chExt cx="3123802" cy="1869264"/>
          </a:xfrm>
        </p:grpSpPr>
        <p:pic>
          <p:nvPicPr>
            <p:cNvPr id="7" name="図 6" descr="プレート, コンパクトディスク, ミラー が含まれている画像&#10;&#10;自動的に生成された説明">
              <a:extLst>
                <a:ext uri="{FF2B5EF4-FFF2-40B4-BE49-F238E27FC236}">
                  <a16:creationId xmlns:a16="http://schemas.microsoft.com/office/drawing/2014/main" id="{97427B13-3AFC-3775-0E0F-D01CCAB4DBB9}"/>
                </a:ext>
              </a:extLst>
            </p:cNvPr>
            <p:cNvPicPr>
              <a:picLocks noChangeAspect="1"/>
            </p:cNvPicPr>
            <p:nvPr/>
          </p:nvPicPr>
          <p:blipFill>
            <a:blip r:embed="rId4"/>
            <a:stretch>
              <a:fillRect/>
            </a:stretch>
          </p:blipFill>
          <p:spPr>
            <a:xfrm>
              <a:off x="515116" y="2112464"/>
              <a:ext cx="3123802" cy="1788416"/>
            </a:xfrm>
            <a:prstGeom prst="rect">
              <a:avLst/>
            </a:prstGeom>
          </p:spPr>
        </p:pic>
        <p:sp>
          <p:nvSpPr>
            <p:cNvPr id="11" name="テキスト ボックス 10">
              <a:extLst>
                <a:ext uri="{FF2B5EF4-FFF2-40B4-BE49-F238E27FC236}">
                  <a16:creationId xmlns:a16="http://schemas.microsoft.com/office/drawing/2014/main" id="{0034A900-4125-1F41-CED0-393380A164A5}"/>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9BCCFCC-D862-157D-CBC5-F1F22663E491}"/>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2" name="テキスト ボックス 11">
                  <a:extLst>
                    <a:ext uri="{FF2B5EF4-FFF2-40B4-BE49-F238E27FC236}">
                      <a16:creationId xmlns:a16="http://schemas.microsoft.com/office/drawing/2014/main" id="{59BCCFCC-D862-157D-CBC5-F1F22663E491}"/>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5"/>
                  <a:stretch>
                    <a:fillRect l="-1587" t="-4000" b="-20000"/>
                  </a:stretch>
                </a:blipFill>
              </p:spPr>
              <p:txBody>
                <a:bodyPr/>
                <a:lstStyle/>
                <a:p>
                  <a:r>
                    <a:rPr lang="ja-ES" altLang="en-US">
                      <a:noFill/>
                    </a:rPr>
                    <a:t> </a:t>
                  </a:r>
                </a:p>
              </p:txBody>
            </p:sp>
          </mc:Fallback>
        </mc:AlternateContent>
      </p:grpSp>
      <p:sp>
        <p:nvSpPr>
          <p:cNvPr id="14" name="上矢印 13">
            <a:extLst>
              <a:ext uri="{FF2B5EF4-FFF2-40B4-BE49-F238E27FC236}">
                <a16:creationId xmlns:a16="http://schemas.microsoft.com/office/drawing/2014/main" id="{CEEC324A-0463-98D1-26DE-F276B073137C}"/>
              </a:ext>
            </a:extLst>
          </p:cNvPr>
          <p:cNvSpPr/>
          <p:nvPr/>
        </p:nvSpPr>
        <p:spPr>
          <a:xfrm rot="10800000">
            <a:off x="7589519" y="3668527"/>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F381DA78-99D9-9145-5B49-5B869C6AB283}"/>
                  </a:ext>
                </a:extLst>
              </p:cNvPr>
              <p:cNvSpPr txBox="1"/>
              <p:nvPr/>
            </p:nvSpPr>
            <p:spPr>
              <a:xfrm>
                <a:off x="3794760" y="4412893"/>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現在では、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が大きなテーマとなっている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つの偏光モードがあり、それぞれのモードで異なる物理に迫れる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5" name="テキスト ボックス 14">
                <a:extLst>
                  <a:ext uri="{FF2B5EF4-FFF2-40B4-BE49-F238E27FC236}">
                    <a16:creationId xmlns:a16="http://schemas.microsoft.com/office/drawing/2014/main" id="{F381DA78-99D9-9145-5B49-5B869C6AB283}"/>
                  </a:ext>
                </a:extLst>
              </p:cNvPr>
              <p:cNvSpPr txBox="1">
                <a:spLocks noRot="1" noChangeAspect="1" noMove="1" noResize="1" noEditPoints="1" noAdjustHandles="1" noChangeArrowheads="1" noChangeShapeType="1" noTextEdit="1"/>
              </p:cNvSpPr>
              <p:nvPr/>
            </p:nvSpPr>
            <p:spPr>
              <a:xfrm>
                <a:off x="3794760" y="4412893"/>
                <a:ext cx="8223504" cy="1323439"/>
              </a:xfrm>
              <a:prstGeom prst="rect">
                <a:avLst/>
              </a:prstGeom>
              <a:blipFill>
                <a:blip r:embed="rId6"/>
                <a:stretch>
                  <a:fillRect l="-772" t="-2857" b="-53333"/>
                </a:stretch>
              </a:blipFill>
            </p:spPr>
            <p:txBody>
              <a:bodyPr/>
              <a:lstStyle/>
              <a:p>
                <a:r>
                  <a:rPr lang="ja-ES" altLang="en-US">
                    <a:noFill/>
                  </a:rPr>
                  <a:t> </a:t>
                </a:r>
              </a:p>
            </p:txBody>
          </p:sp>
        </mc:Fallback>
      </mc:AlternateContent>
      <p:pic>
        <p:nvPicPr>
          <p:cNvPr id="17" name="図 16">
            <a:extLst>
              <a:ext uri="{FF2B5EF4-FFF2-40B4-BE49-F238E27FC236}">
                <a16:creationId xmlns:a16="http://schemas.microsoft.com/office/drawing/2014/main" id="{E46F30F1-CA52-452B-5C30-FBD37423E429}"/>
              </a:ext>
            </a:extLst>
          </p:cNvPr>
          <p:cNvPicPr>
            <a:picLocks noChangeAspect="1"/>
          </p:cNvPicPr>
          <p:nvPr/>
        </p:nvPicPr>
        <p:blipFill>
          <a:blip r:embed="rId7"/>
          <a:stretch>
            <a:fillRect/>
          </a:stretch>
        </p:blipFill>
        <p:spPr>
          <a:xfrm>
            <a:off x="515116" y="4267042"/>
            <a:ext cx="3123964" cy="2038798"/>
          </a:xfrm>
          <a:prstGeom prst="rect">
            <a:avLst/>
          </a:prstGeom>
        </p:spPr>
      </p:pic>
    </p:spTree>
    <p:extLst>
      <p:ext uri="{BB962C8B-B14F-4D97-AF65-F5344CB8AC3E}">
        <p14:creationId xmlns:p14="http://schemas.microsoft.com/office/powerpoint/2010/main" val="18280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54147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75035" y="392305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261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修論発表会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修論発表会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12852"/>
                <a:ext cx="11886467" cy="1015663"/>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0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(6 &lt;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&lt; 300)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スペイン領テネリフェ島のテイデ観測所</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0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ja-JP" altLang="en-US" sz="200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地上からの再測定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12852"/>
                <a:ext cx="11886467" cy="1015663"/>
              </a:xfrm>
              <a:prstGeom prst="rect">
                <a:avLst/>
              </a:prstGeom>
              <a:blipFill>
                <a:blip r:embed="rId5"/>
                <a:stretch>
                  <a:fillRect l="-427" t="-2469" b="-11111"/>
                </a:stretch>
              </a:blipFill>
            </p:spPr>
            <p:txBody>
              <a:bodyPr/>
              <a:lstStyle/>
              <a:p>
                <a:r>
                  <a:rPr lang="ja-ES" altLang="en-US">
                    <a:noFill/>
                  </a:rPr>
                  <a:t> </a:t>
                </a:r>
              </a:p>
            </p:txBody>
          </p:sp>
        </mc:Fallback>
      </mc:AlternateContent>
      <p:grpSp>
        <p:nvGrpSpPr>
          <p:cNvPr id="17" name="グループ化 16">
            <a:extLst>
              <a:ext uri="{FF2B5EF4-FFF2-40B4-BE49-F238E27FC236}">
                <a16:creationId xmlns:a16="http://schemas.microsoft.com/office/drawing/2014/main" id="{8D741E6E-357D-E3FE-E2DD-94226E9CE19B}"/>
              </a:ext>
            </a:extLst>
          </p:cNvPr>
          <p:cNvGrpSpPr/>
          <p:nvPr/>
        </p:nvGrpSpPr>
        <p:grpSpPr>
          <a:xfrm>
            <a:off x="310895" y="2519891"/>
            <a:ext cx="3522459" cy="3795784"/>
            <a:chOff x="-258429" y="2282818"/>
            <a:chExt cx="5000107" cy="4754791"/>
          </a:xfrm>
        </p:grpSpPr>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258429" y="2282818"/>
              <a:ext cx="5000107" cy="3750080"/>
            </a:xfrm>
            <a:prstGeom prst="rect">
              <a:avLst/>
            </a:prstGeom>
          </p:spPr>
        </p:pic>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id="{C5C7A9EB-1A33-2045-27C7-2139412C7EC6}"/>
                    </a:ext>
                  </a:extLst>
                </p:cNvPr>
                <p:cNvSpPr/>
                <p:nvPr/>
              </p:nvSpPr>
              <p:spPr>
                <a:xfrm>
                  <a:off x="283162" y="6032898"/>
                  <a:ext cx="4023243" cy="10047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0.60</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@145GHz</a:t>
                  </a:r>
                </a:p>
                <a:p>
                  <a:pPr algn="ctr"/>
                  <a:r>
                    <a:rPr kumimoji="1" lang="en-US" altLang="ja-ES" sz="2000" dirty="0"/>
                    <a:t>FWHM~</a:t>
                  </a:r>
                  <a14:m>
                    <m:oMath xmlns:m="http://schemas.openxmlformats.org/officeDocument/2006/math">
                      <m:sSup>
                        <m:sSupPr>
                          <m:ctrlPr>
                            <a:rPr kumimoji="1" lang="en-US" altLang="ja-ES" sz="2000" i="1" smtClean="0">
                              <a:latin typeface="Cambria Math" panose="02040503050406030204" pitchFamily="18" charset="0"/>
                            </a:rPr>
                          </m:ctrlPr>
                        </m:sSupPr>
                        <m:e>
                          <m:r>
                            <a:rPr kumimoji="1" lang="en-US" altLang="ja-ES" sz="2000" b="0" i="1" smtClean="0">
                              <a:latin typeface="Cambria Math" panose="02040503050406030204" pitchFamily="18" charset="0"/>
                            </a:rPr>
                            <m:t>0.42</m:t>
                          </m:r>
                        </m:e>
                        <m:sup>
                          <m:r>
                            <a:rPr kumimoji="1" lang="en-US" altLang="ja-ES" sz="2000" i="1">
                              <a:latin typeface="Cambria Math" panose="02040503050406030204" pitchFamily="18" charset="0"/>
                              <a:ea typeface="Cambria Math" panose="02040503050406030204" pitchFamily="18" charset="0"/>
                            </a:rPr>
                            <m:t>∘</m:t>
                          </m:r>
                        </m:sup>
                      </m:sSup>
                    </m:oMath>
                  </a14:m>
                  <a:r>
                    <a:rPr kumimoji="1" lang="en-US" altLang="ja-ES" sz="2000" dirty="0"/>
                    <a:t>@220GHz</a:t>
                  </a:r>
                  <a:endParaRPr kumimoji="1" lang="ja-ES" altLang="en-US" sz="2000" dirty="0"/>
                </a:p>
              </p:txBody>
            </p:sp>
          </mc:Choice>
          <mc:Fallback>
            <p:sp>
              <p:nvSpPr>
                <p:cNvPr id="10" name="正方形/長方形 9">
                  <a:extLst>
                    <a:ext uri="{FF2B5EF4-FFF2-40B4-BE49-F238E27FC236}">
                      <a16:creationId xmlns:a16="http://schemas.microsoft.com/office/drawing/2014/main" id="{C5C7A9EB-1A33-2045-27C7-2139412C7EC6}"/>
                    </a:ext>
                  </a:extLst>
                </p:cNvPr>
                <p:cNvSpPr>
                  <a:spLocks noRot="1" noChangeAspect="1" noMove="1" noResize="1" noEditPoints="1" noAdjustHandles="1" noChangeArrowheads="1" noChangeShapeType="1" noTextEdit="1"/>
                </p:cNvSpPr>
                <p:nvPr/>
              </p:nvSpPr>
              <p:spPr>
                <a:xfrm>
                  <a:off x="283162" y="6032898"/>
                  <a:ext cx="4023243" cy="1004711"/>
                </a:xfrm>
                <a:prstGeom prst="rect">
                  <a:avLst/>
                </a:prstGeom>
                <a:blipFill>
                  <a:blip r:embed="rId7"/>
                  <a:stretch>
                    <a:fillRect l="-444" b="-7576"/>
                  </a:stretch>
                </a:blipFill>
              </p:spPr>
              <p:txBody>
                <a:bodyPr/>
                <a:lstStyle/>
                <a:p>
                  <a:r>
                    <a:rPr lang="ja-ES" altLang="en-US">
                      <a:noFill/>
                    </a:rPr>
                    <a:t> </a:t>
                  </a:r>
                </a:p>
              </p:txBody>
            </p:sp>
          </mc:Fallback>
        </mc:AlternateContent>
      </p:grpSp>
      <p:pic>
        <p:nvPicPr>
          <p:cNvPr id="5" name="vlc-record-2024-09-13-16h37m25s-rtsp___localhost_12345_live-.mp4">
            <a:hlinkClick r:id="" action="ppaction://media"/>
            <a:extLst>
              <a:ext uri="{FF2B5EF4-FFF2-40B4-BE49-F238E27FC236}">
                <a16:creationId xmlns:a16="http://schemas.microsoft.com/office/drawing/2014/main" id="{1EFD5FC8-EEE9-7F20-04D1-CA2492FC57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5649" y="3293621"/>
            <a:ext cx="5249902" cy="2953070"/>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4732525" y="2227950"/>
            <a:ext cx="7306708" cy="1015663"/>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仰角を固定し、方位角方向に望遠鏡を回転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638516" y="3215259"/>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126369" y="4392356"/>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修論発表会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リモート観測と長期運用に向けて</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8</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修論発表会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380813" y="1189918"/>
            <a:ext cx="11070525" cy="70788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観測をリモートで行うシステムを構築し、日本からでも容易に望遠鏡へのアクセスが可能に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観測シフトを分業し、昼夜問わず観測をモニター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1548386" y="1890682"/>
            <a:ext cx="3384619" cy="21399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1155009" y="4039598"/>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30140D99-7CE9-0A41-8763-7C727A9E423E}"/>
              </a:ext>
            </a:extLst>
          </p:cNvPr>
          <p:cNvPicPr>
            <a:picLocks noChangeAspect="1"/>
          </p:cNvPicPr>
          <p:nvPr/>
        </p:nvPicPr>
        <p:blipFill>
          <a:blip r:embed="rId4"/>
          <a:stretch>
            <a:fillRect/>
          </a:stretch>
        </p:blipFill>
        <p:spPr>
          <a:xfrm>
            <a:off x="5797247" y="1890682"/>
            <a:ext cx="4369302" cy="2123819"/>
          </a:xfrm>
          <a:prstGeom prst="rect">
            <a:avLst/>
          </a:prstGeom>
        </p:spPr>
      </p:pic>
      <p:sp>
        <p:nvSpPr>
          <p:cNvPr id="11" name="四角形吹き出し 10">
            <a:extLst>
              <a:ext uri="{FF2B5EF4-FFF2-40B4-BE49-F238E27FC236}">
                <a16:creationId xmlns:a16="http://schemas.microsoft.com/office/drawing/2014/main" id="{B279D755-64BF-E766-C383-EDD2D93A1D5F}"/>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sp>
        <p:nvSpPr>
          <p:cNvPr id="12" name="テキスト ボックス 11">
            <a:extLst>
              <a:ext uri="{FF2B5EF4-FFF2-40B4-BE49-F238E27FC236}">
                <a16:creationId xmlns:a16="http://schemas.microsoft.com/office/drawing/2014/main" id="{16807B9A-E561-95F6-BF1B-FD3DB5E55FA5}"/>
              </a:ext>
            </a:extLst>
          </p:cNvPr>
          <p:cNvSpPr txBox="1"/>
          <p:nvPr/>
        </p:nvSpPr>
        <p:spPr>
          <a:xfrm>
            <a:off x="6096000" y="4039598"/>
            <a:ext cx="4171371"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天候、検出器温度などをモニター</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5826858" y="496763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453965" y="4769950"/>
            <a:ext cx="471239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観測を長期運用するにあたっての要求</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693947"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安定した運用と観測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データの質を良いものにする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BF752A59-DAE7-90DE-4728-040A748B275B}"/>
              </a:ext>
            </a:extLst>
          </p:cNvPr>
          <p:cNvSpPr txBox="1"/>
          <p:nvPr/>
        </p:nvSpPr>
        <p:spPr>
          <a:xfrm>
            <a:off x="6895799" y="5312675"/>
            <a:ext cx="4325413" cy="707886"/>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検出器アライメントの補正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8" name="上矢印 17">
            <a:extLst>
              <a:ext uri="{FF2B5EF4-FFF2-40B4-BE49-F238E27FC236}">
                <a16:creationId xmlns:a16="http://schemas.microsoft.com/office/drawing/2014/main" id="{854D76E3-2FA6-23E9-E29A-07C9C23377B9}"/>
              </a:ext>
            </a:extLst>
          </p:cNvPr>
          <p:cNvSpPr/>
          <p:nvPr/>
        </p:nvSpPr>
        <p:spPr>
          <a:xfrm rot="5400000">
            <a:off x="5826857" y="5266114"/>
            <a:ext cx="133429" cy="113438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7432546" y="4769310"/>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本論文で行なったこと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修論発表会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9</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585</TotalTime>
  <Words>689</Words>
  <Application>Microsoft Macintosh PowerPoint</Application>
  <PresentationFormat>ワイド画面</PresentationFormat>
  <Paragraphs>255</Paragraphs>
  <Slides>19</Slides>
  <Notes>15</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19</vt:i4>
      </vt:variant>
    </vt:vector>
  </HeadingPairs>
  <TitlesOfParts>
    <vt:vector size="26" baseType="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PowerPoint プレゼンテーション</vt:lpstr>
      <vt:lpstr>   宇宙マイクロ波背景放射(CMB)</vt:lpstr>
      <vt:lpstr>   偏光Eモードと角度スケール</vt:lpstr>
      <vt:lpstr>   偏光Bモードと角度スケール</vt:lpstr>
      <vt:lpstr>   GroundBIRD実験 </vt:lpstr>
      <vt:lpstr>   焦点面検出器</vt:lpstr>
      <vt:lpstr>   リモート観測と長期運用に向けて</vt:lpstr>
      <vt:lpstr>PowerPoint プレゼンテーション</vt:lpstr>
      <vt:lpstr>   仰角DAQの役割</vt:lpstr>
      <vt:lpstr>   仰角データ取得の問題点</vt:lpstr>
      <vt:lpstr>   PYNQを用いたOSインストール</vt:lpstr>
      <vt:lpstr>   動作確認と運用</vt:lpstr>
      <vt:lpstr>PowerPoint プレゼンテーション</vt:lpstr>
      <vt:lpstr>   天球での理想的検出器アライメント</vt:lpstr>
      <vt:lpstr>   検出器配置のスキャン軸に対する傾き</vt:lpstr>
      <vt:lpstr>   視線方向軸に対する望遠鏡の回転</vt:lpstr>
      <vt:lpstr>   天体を用いた較正結果の確認</vt:lpstr>
      <vt:lpstr>   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66</cp:revision>
  <dcterms:created xsi:type="dcterms:W3CDTF">2025-01-26T06:27:01Z</dcterms:created>
  <dcterms:modified xsi:type="dcterms:W3CDTF">2025-01-26T16:12:35Z</dcterms:modified>
</cp:coreProperties>
</file>